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matic SC"/>
      <p:regular r:id="rId18"/>
      <p:bold r:id="rId19"/>
    </p:embeddedFont>
    <p:embeddedFont>
      <p:font typeface="Source Code Pro"/>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SourceCodePro-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maticSC-bold.fntdata"/><Relationship Id="rId6" Type="http://schemas.openxmlformats.org/officeDocument/2006/relationships/slide" Target="slides/slide2.xml"/><Relationship Id="rId18" Type="http://schemas.openxmlformats.org/officeDocument/2006/relationships/font" Target="fonts/AmaticS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ca"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a.wikipedia.org/wiki/Amiant"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rPr lang="ca" sz="9000"/>
              <a:t>càncer de pulmó</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algn="r">
              <a:spcBef>
                <a:spcPts val="0"/>
              </a:spcBef>
              <a:buNone/>
            </a:pPr>
            <a:r>
              <a:rPr lang="ca" sz="2500">
                <a:latin typeface="Amatic SC"/>
                <a:ea typeface="Amatic SC"/>
                <a:cs typeface="Amatic SC"/>
                <a:sym typeface="Amatic SC"/>
              </a:rPr>
              <a:t>MARIA VERDÚ, LEILA MEDINA, IRENE SANDÍN,ANNA RUBIO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altres tractaments </a:t>
            </a:r>
          </a:p>
        </p:txBody>
      </p:sp>
      <p:sp>
        <p:nvSpPr>
          <p:cNvPr id="116" name="Shape 116"/>
          <p:cNvSpPr txBox="1"/>
          <p:nvPr>
            <p:ph idx="1" type="body"/>
          </p:nvPr>
        </p:nvSpPr>
        <p:spPr>
          <a:xfrm>
            <a:off x="311700" y="1228650"/>
            <a:ext cx="3999900" cy="3340200"/>
          </a:xfrm>
          <a:prstGeom prst="rect">
            <a:avLst/>
          </a:prstGeom>
        </p:spPr>
        <p:txBody>
          <a:bodyPr anchorCtr="0" anchor="t" bIns="91425" lIns="91425" rIns="91425" tIns="91425">
            <a:noAutofit/>
          </a:bodyPr>
          <a:lstStyle/>
          <a:p>
            <a:pPr lvl="0">
              <a:spcBef>
                <a:spcPts val="0"/>
              </a:spcBef>
              <a:buNone/>
            </a:pPr>
            <a:r>
              <a:rPr lang="ca" sz="1600">
                <a:solidFill>
                  <a:srgbClr val="000000"/>
                </a:solidFill>
                <a:highlight>
                  <a:srgbClr val="FFFFFF"/>
                </a:highlight>
                <a:latin typeface="Arial"/>
                <a:ea typeface="Arial"/>
                <a:cs typeface="Arial"/>
                <a:sym typeface="Arial"/>
              </a:rPr>
              <a:t>Teràpies biològiques </a:t>
            </a:r>
          </a:p>
          <a:p>
            <a:pPr lvl="0">
              <a:spcBef>
                <a:spcPts val="0"/>
              </a:spcBef>
              <a:buNone/>
            </a:pPr>
            <a:r>
              <a:rPr lang="ca" sz="1600">
                <a:solidFill>
                  <a:srgbClr val="000000"/>
                </a:solidFill>
                <a:highlight>
                  <a:srgbClr val="FFFFFF"/>
                </a:highlight>
                <a:latin typeface="Arial"/>
                <a:ea typeface="Arial"/>
                <a:cs typeface="Arial"/>
                <a:sym typeface="Arial"/>
              </a:rPr>
              <a:t>Actuen ajudant el sistema immunològic</a:t>
            </a:r>
          </a:p>
          <a:p>
            <a:pPr lvl="0">
              <a:spcBef>
                <a:spcPts val="0"/>
              </a:spcBef>
              <a:buNone/>
            </a:pPr>
            <a:r>
              <a:t/>
            </a:r>
            <a:endParaRPr/>
          </a:p>
        </p:txBody>
      </p:sp>
      <p:sp>
        <p:nvSpPr>
          <p:cNvPr id="117" name="Shape 117"/>
          <p:cNvSpPr txBox="1"/>
          <p:nvPr>
            <p:ph idx="2" type="body"/>
          </p:nvPr>
        </p:nvSpPr>
        <p:spPr>
          <a:xfrm>
            <a:off x="4559825" y="1187300"/>
            <a:ext cx="3999900" cy="3340200"/>
          </a:xfrm>
          <a:prstGeom prst="rect">
            <a:avLst/>
          </a:prstGeom>
        </p:spPr>
        <p:txBody>
          <a:bodyPr anchorCtr="0" anchor="t" bIns="91425" lIns="91425" rIns="91425" tIns="91425">
            <a:noAutofit/>
          </a:bodyPr>
          <a:lstStyle/>
          <a:p>
            <a:pPr lvl="0">
              <a:spcBef>
                <a:spcPts val="0"/>
              </a:spcBef>
              <a:buNone/>
            </a:pPr>
            <a:r>
              <a:rPr lang="ca" sz="1600">
                <a:solidFill>
                  <a:srgbClr val="000000"/>
                </a:solidFill>
                <a:highlight>
                  <a:srgbClr val="FFFFFF"/>
                </a:highlight>
                <a:latin typeface="Arial"/>
                <a:ea typeface="Arial"/>
                <a:cs typeface="Arial"/>
                <a:sym typeface="Arial"/>
              </a:rPr>
              <a:t>Teràpia combinada</a:t>
            </a:r>
          </a:p>
          <a:p>
            <a:pPr lvl="0">
              <a:spcBef>
                <a:spcPts val="0"/>
              </a:spcBef>
              <a:buNone/>
            </a:pPr>
            <a:r>
              <a:rPr lang="ca" sz="1600">
                <a:solidFill>
                  <a:srgbClr val="000000"/>
                </a:solidFill>
                <a:highlight>
                  <a:srgbClr val="FFFFFF"/>
                </a:highlight>
                <a:latin typeface="Arial"/>
                <a:ea typeface="Arial"/>
                <a:cs typeface="Arial"/>
                <a:sym typeface="Arial"/>
              </a:rPr>
              <a:t>Combinació de diferents teràpies</a:t>
            </a:r>
          </a:p>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865275" y="2424749"/>
            <a:ext cx="7802300" cy="210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Testimonis</a:t>
            </a:r>
          </a:p>
        </p:txBody>
      </p:sp>
      <p:sp>
        <p:nvSpPr>
          <p:cNvPr id="124" name="Shape 124"/>
          <p:cNvSpPr txBox="1"/>
          <p:nvPr>
            <p:ph idx="1" type="body"/>
          </p:nvPr>
        </p:nvSpPr>
        <p:spPr>
          <a:xfrm>
            <a:off x="311700" y="1170350"/>
            <a:ext cx="8520600" cy="3340200"/>
          </a:xfrm>
          <a:prstGeom prst="rect">
            <a:avLst/>
          </a:prstGeom>
        </p:spPr>
        <p:txBody>
          <a:bodyPr anchorCtr="0" anchor="t" bIns="91425" lIns="91425" rIns="91425" tIns="91425">
            <a:noAutofit/>
          </a:bodyPr>
          <a:lstStyle/>
          <a:p>
            <a:pPr lvl="0">
              <a:spcBef>
                <a:spcPts val="0"/>
              </a:spcBef>
              <a:buNone/>
            </a:pPr>
            <a:r>
              <a:rPr lang="ca" sz="1600">
                <a:solidFill>
                  <a:srgbClr val="000000"/>
                </a:solidFill>
                <a:latin typeface="Arial"/>
                <a:ea typeface="Arial"/>
                <a:cs typeface="Arial"/>
                <a:sym typeface="Arial"/>
              </a:rPr>
              <a:t>Johan Cruyff (exfutbolista del Barça) </a:t>
            </a:r>
          </a:p>
          <a:p>
            <a:pPr lvl="0">
              <a:spcBef>
                <a:spcPts val="0"/>
              </a:spcBef>
              <a:buNone/>
            </a:pPr>
            <a:r>
              <a:t/>
            </a:r>
            <a:endParaRPr sz="1600">
              <a:solidFill>
                <a:srgbClr val="000000"/>
              </a:solidFill>
              <a:latin typeface="Arial"/>
              <a:ea typeface="Arial"/>
              <a:cs typeface="Arial"/>
              <a:sym typeface="Arial"/>
            </a:endParaRPr>
          </a:p>
          <a:p>
            <a:pPr lvl="0">
              <a:spcBef>
                <a:spcPts val="0"/>
              </a:spcBef>
              <a:buNone/>
            </a:pPr>
            <a:r>
              <a:rPr lang="ca" sz="1600">
                <a:solidFill>
                  <a:srgbClr val="000000"/>
                </a:solidFill>
                <a:latin typeface="Arial"/>
                <a:ea typeface="Arial"/>
                <a:cs typeface="Arial"/>
                <a:sym typeface="Arial"/>
              </a:rPr>
              <a:t>George Harrison (antic guitarrista dels Beatles) </a:t>
            </a:r>
          </a:p>
          <a:p>
            <a:pPr lvl="0">
              <a:spcBef>
                <a:spcPts val="0"/>
              </a:spcBef>
              <a:buNone/>
            </a:pPr>
            <a:r>
              <a:t/>
            </a:r>
            <a:endParaRPr sz="1600">
              <a:solidFill>
                <a:srgbClr val="000000"/>
              </a:solidFill>
              <a:latin typeface="Arial"/>
              <a:ea typeface="Arial"/>
              <a:cs typeface="Arial"/>
              <a:sym typeface="Arial"/>
            </a:endParaRPr>
          </a:p>
          <a:p>
            <a:pPr lvl="0">
              <a:spcBef>
                <a:spcPts val="0"/>
              </a:spcBef>
              <a:buNone/>
            </a:pPr>
            <a:r>
              <a:rPr lang="ca" sz="1600">
                <a:solidFill>
                  <a:srgbClr val="000000"/>
                </a:solidFill>
                <a:latin typeface="Arial"/>
                <a:ea typeface="Arial"/>
                <a:cs typeface="Arial"/>
                <a:sym typeface="Arial"/>
              </a:rPr>
              <a:t>Walt Disney </a:t>
            </a:r>
          </a:p>
          <a:p>
            <a:pPr lvl="0">
              <a:spcBef>
                <a:spcPts val="0"/>
              </a:spcBef>
              <a:buNone/>
            </a:pPr>
            <a:r>
              <a:t/>
            </a:r>
            <a:endParaRPr sz="1600">
              <a:solidFill>
                <a:srgbClr val="000000"/>
              </a:solidFill>
              <a:latin typeface="Arial"/>
              <a:ea typeface="Arial"/>
              <a:cs typeface="Arial"/>
              <a:sym typeface="Arial"/>
            </a:endParaRPr>
          </a:p>
          <a:p>
            <a:pPr lvl="0">
              <a:spcBef>
                <a:spcPts val="0"/>
              </a:spcBef>
              <a:buNone/>
            </a:pPr>
            <a:r>
              <a:rPr lang="ca" sz="1600">
                <a:solidFill>
                  <a:srgbClr val="000000"/>
                </a:solidFill>
                <a:latin typeface="Arial"/>
                <a:ea typeface="Arial"/>
                <a:cs typeface="Arial"/>
                <a:sym typeface="Arial"/>
              </a:rPr>
              <a:t>Laurent Fignon (exciclista guanyador de 2 tours de França consecutius i una Giro d’Itàlia)</a:t>
            </a:r>
          </a:p>
          <a:p>
            <a:pPr lvl="0">
              <a:spcBef>
                <a:spcPts val="0"/>
              </a:spcBef>
              <a:buNone/>
            </a:pPr>
            <a:r>
              <a:t/>
            </a:r>
            <a:endParaRPr sz="1400">
              <a:latin typeface="Arial"/>
              <a:ea typeface="Arial"/>
              <a:cs typeface="Arial"/>
              <a:sym typeface="Arial"/>
            </a:endParaRPr>
          </a:p>
          <a:p>
            <a:pPr lvl="0">
              <a:spcBef>
                <a:spcPts val="0"/>
              </a:spcBef>
              <a:buNone/>
            </a:pPr>
            <a:r>
              <a:t/>
            </a:r>
            <a:endParaRPr sz="1400">
              <a:latin typeface="Arial"/>
              <a:ea typeface="Arial"/>
              <a:cs typeface="Arial"/>
              <a:sym typeface="Arial"/>
            </a:endParaRPr>
          </a:p>
        </p:txBody>
      </p:sp>
      <p:pic>
        <p:nvPicPr>
          <p:cNvPr id="125" name="Shape 125"/>
          <p:cNvPicPr preferRelativeResize="0"/>
          <p:nvPr/>
        </p:nvPicPr>
        <p:blipFill>
          <a:blip r:embed="rId3">
            <a:alphaModFix/>
          </a:blip>
          <a:stretch>
            <a:fillRect/>
          </a:stretch>
        </p:blipFill>
        <p:spPr>
          <a:xfrm>
            <a:off x="7371443" y="2326025"/>
            <a:ext cx="1335925" cy="1775325"/>
          </a:xfrm>
          <a:prstGeom prst="rect">
            <a:avLst/>
          </a:prstGeom>
          <a:noFill/>
          <a:ln>
            <a:noFill/>
          </a:ln>
        </p:spPr>
      </p:pic>
      <p:pic>
        <p:nvPicPr>
          <p:cNvPr id="126" name="Shape 126"/>
          <p:cNvPicPr preferRelativeResize="0"/>
          <p:nvPr/>
        </p:nvPicPr>
        <p:blipFill>
          <a:blip r:embed="rId4">
            <a:alphaModFix/>
          </a:blip>
          <a:stretch>
            <a:fillRect/>
          </a:stretch>
        </p:blipFill>
        <p:spPr>
          <a:xfrm>
            <a:off x="1740044" y="2643294"/>
            <a:ext cx="1140750" cy="1140774"/>
          </a:xfrm>
          <a:prstGeom prst="rect">
            <a:avLst/>
          </a:prstGeom>
          <a:noFill/>
          <a:ln>
            <a:noFill/>
          </a:ln>
        </p:spPr>
      </p:pic>
      <p:pic>
        <p:nvPicPr>
          <p:cNvPr id="127" name="Shape 127"/>
          <p:cNvPicPr preferRelativeResize="0"/>
          <p:nvPr/>
        </p:nvPicPr>
        <p:blipFill>
          <a:blip r:embed="rId5">
            <a:alphaModFix/>
          </a:blip>
          <a:stretch>
            <a:fillRect/>
          </a:stretch>
        </p:blipFill>
        <p:spPr>
          <a:xfrm>
            <a:off x="4861450" y="2335700"/>
            <a:ext cx="1922873" cy="1009499"/>
          </a:xfrm>
          <a:prstGeom prst="rect">
            <a:avLst/>
          </a:prstGeom>
          <a:noFill/>
          <a:ln>
            <a:noFill/>
          </a:ln>
        </p:spPr>
      </p:pic>
      <p:pic>
        <p:nvPicPr>
          <p:cNvPr id="128" name="Shape 128"/>
          <p:cNvPicPr preferRelativeResize="0"/>
          <p:nvPr/>
        </p:nvPicPr>
        <p:blipFill>
          <a:blip r:embed="rId6">
            <a:alphaModFix/>
          </a:blip>
          <a:stretch>
            <a:fillRect/>
          </a:stretch>
        </p:blipFill>
        <p:spPr>
          <a:xfrm>
            <a:off x="6580950" y="714849"/>
            <a:ext cx="2067897" cy="124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Curiositats</a:t>
            </a:r>
          </a:p>
        </p:txBody>
      </p:sp>
      <p:sp>
        <p:nvSpPr>
          <p:cNvPr id="134" name="Shape 134"/>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ca" sz="1600">
                <a:solidFill>
                  <a:srgbClr val="000000"/>
                </a:solidFill>
                <a:highlight>
                  <a:srgbClr val="FFFFFF"/>
                </a:highlight>
                <a:latin typeface="Arial"/>
                <a:ea typeface="Arial"/>
                <a:cs typeface="Arial"/>
                <a:sym typeface="Arial"/>
              </a:rPr>
              <a:t>El 2012, tan sols el 0,13% de les defuncions de càncer de pulmó als Estats Units es produïen en persones de menys de 35 anys, mentre que el 72,10% es produïen en individus de 65 anys o més.</a:t>
            </a:r>
          </a:p>
          <a:p>
            <a:pPr lvl="0">
              <a:spcBef>
                <a:spcPts val="0"/>
              </a:spcBef>
              <a:buNone/>
            </a:pPr>
            <a:r>
              <a:t/>
            </a:r>
            <a:endParaRPr sz="1600">
              <a:solidFill>
                <a:srgbClr val="000000"/>
              </a:solidFill>
              <a:highlight>
                <a:srgbClr val="FFFFFF"/>
              </a:highlight>
              <a:latin typeface="Arial"/>
              <a:ea typeface="Arial"/>
              <a:cs typeface="Arial"/>
              <a:sym typeface="Arial"/>
            </a:endParaRPr>
          </a:p>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4550350" y="1842099"/>
            <a:ext cx="3800549" cy="324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idx="1" type="body"/>
          </p:nvPr>
        </p:nvSpPr>
        <p:spPr>
          <a:xfrm>
            <a:off x="311700" y="192850"/>
            <a:ext cx="8520600" cy="4711200"/>
          </a:xfrm>
          <a:prstGeom prst="rect">
            <a:avLst/>
          </a:prstGeom>
        </p:spPr>
        <p:txBody>
          <a:bodyPr anchorCtr="0" anchor="ctr" bIns="91425" lIns="91425" rIns="91425" tIns="91425">
            <a:noAutofit/>
          </a:bodyPr>
          <a:lstStyle/>
          <a:p>
            <a:pPr lvl="0" algn="ctr">
              <a:spcBef>
                <a:spcPts val="0"/>
              </a:spcBef>
              <a:buNone/>
            </a:pPr>
            <a:r>
              <a:rPr lang="ca" sz="9600">
                <a:solidFill>
                  <a:srgbClr val="000000"/>
                </a:solidFill>
              </a:rPr>
              <a:t>FI</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Que és el càncer de pulmó?</a:t>
            </a:r>
          </a:p>
        </p:txBody>
      </p:sp>
      <p:sp>
        <p:nvSpPr>
          <p:cNvPr id="63" name="Shape 63"/>
          <p:cNvSpPr txBox="1"/>
          <p:nvPr>
            <p:ph idx="1" type="body"/>
          </p:nvPr>
        </p:nvSpPr>
        <p:spPr>
          <a:xfrm>
            <a:off x="311700" y="1171525"/>
            <a:ext cx="8520600" cy="3340200"/>
          </a:xfrm>
          <a:prstGeom prst="rect">
            <a:avLst/>
          </a:prstGeom>
          <a:solidFill>
            <a:schemeClr val="lt1"/>
          </a:solidFill>
          <a:ln cap="flat" cmpd="sng" w="9525">
            <a:solidFill>
              <a:schemeClr val="accent6"/>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ca" sz="1600">
                <a:solidFill>
                  <a:srgbClr val="000000"/>
                </a:solidFill>
                <a:highlight>
                  <a:srgbClr val="FFFFFF"/>
                </a:highlight>
                <a:latin typeface="Arial"/>
                <a:ea typeface="Arial"/>
                <a:cs typeface="Arial"/>
                <a:sym typeface="Arial"/>
              </a:rPr>
              <a:t>El càncer de pulmó és una de les malalties més greus i responsable dels majors indicis de mortalitat oncològica* </a:t>
            </a:r>
            <a:r>
              <a:rPr lang="ca" sz="1600">
                <a:solidFill>
                  <a:srgbClr val="000000"/>
                </a:solidFill>
                <a:latin typeface="Arial"/>
                <a:ea typeface="Arial"/>
                <a:cs typeface="Arial"/>
                <a:sym typeface="Arial"/>
              </a:rPr>
              <a:t>És el tumor maligne més letal i causa 3 milions de morts anuals a tot el món</a:t>
            </a:r>
            <a:r>
              <a:rPr lang="ca">
                <a:solidFill>
                  <a:srgbClr val="000000"/>
                </a:solidFill>
                <a:latin typeface="Arial"/>
                <a:ea typeface="Arial"/>
                <a:cs typeface="Arial"/>
                <a:sym typeface="Arial"/>
              </a:rPr>
              <a:t>.</a:t>
            </a:r>
          </a:p>
          <a:p>
            <a:pPr lvl="0">
              <a:spcBef>
                <a:spcPts val="0"/>
              </a:spcBef>
              <a:buNone/>
            </a:pPr>
            <a:r>
              <a:rPr lang="ca" sz="1600">
                <a:solidFill>
                  <a:srgbClr val="000000"/>
                </a:solidFill>
                <a:latin typeface="Arial"/>
                <a:ea typeface="Arial"/>
                <a:cs typeface="Arial"/>
                <a:sym typeface="Arial"/>
              </a:rPr>
              <a:t>*L’oncologia és la especialitat medica que estudia els tumors benignes i malignes.</a:t>
            </a:r>
          </a:p>
          <a:p>
            <a:pPr lvl="0">
              <a:spcBef>
                <a:spcPts val="0"/>
              </a:spcBef>
              <a:buNone/>
            </a:pPr>
            <a:r>
              <a:t/>
            </a:r>
            <a:endParaRPr>
              <a:solidFill>
                <a:srgbClr val="000000"/>
              </a:solidFill>
              <a:latin typeface="Arial"/>
              <a:ea typeface="Arial"/>
              <a:cs typeface="Arial"/>
              <a:sym typeface="Arial"/>
            </a:endParaRPr>
          </a:p>
          <a:p>
            <a:pPr lvl="0" rtl="0">
              <a:spcBef>
                <a:spcPts val="0"/>
              </a:spcBef>
              <a:buNone/>
            </a:pPr>
            <a:r>
              <a:rPr lang="ca">
                <a:solidFill>
                  <a:srgbClr val="252525"/>
                </a:solidFill>
                <a:latin typeface="Arial"/>
                <a:ea typeface="Arial"/>
                <a:cs typeface="Arial"/>
                <a:sym typeface="Arial"/>
              </a:rPr>
              <a:t> </a:t>
            </a:r>
          </a:p>
          <a:p>
            <a:pPr lvl="0" rtl="0">
              <a:spcBef>
                <a:spcPts val="0"/>
              </a:spcBef>
              <a:buNone/>
            </a:pPr>
            <a:r>
              <a:t/>
            </a:r>
            <a:endParaRPr>
              <a:solidFill>
                <a:srgbClr val="25252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Causes de la malaltia</a:t>
            </a:r>
          </a:p>
        </p:txBody>
      </p:sp>
      <p:sp>
        <p:nvSpPr>
          <p:cNvPr id="69" name="Shape 69"/>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ca" sz="1600">
                <a:solidFill>
                  <a:srgbClr val="000000"/>
                </a:solidFill>
                <a:highlight>
                  <a:srgbClr val="FFFFFF"/>
                </a:highlight>
                <a:latin typeface="Arial"/>
                <a:ea typeface="Arial"/>
                <a:cs typeface="Arial"/>
                <a:sym typeface="Arial"/>
              </a:rPr>
              <a:t>La causa més comuna de càncer de pulmó és el tabac. En les persones no fumadores, l'aparició del càncer de pulmó és resultat d'una combinació de factors de genètica i contaminació atmosfèrica, incloent fum secundari.</a:t>
            </a:r>
          </a:p>
          <a:p>
            <a:pPr lvl="0">
              <a:spcBef>
                <a:spcPts val="0"/>
              </a:spcBef>
              <a:buNone/>
            </a:pPr>
            <a:r>
              <a:t/>
            </a:r>
            <a:endParaRPr>
              <a:solidFill>
                <a:srgbClr val="252525"/>
              </a:solidFill>
              <a:highlight>
                <a:srgbClr val="FFFFFF"/>
              </a:highlight>
              <a:latin typeface="Arial"/>
              <a:ea typeface="Arial"/>
              <a:cs typeface="Arial"/>
              <a:sym typeface="Arial"/>
            </a:endParaRPr>
          </a:p>
          <a:p>
            <a:pPr lvl="0">
              <a:spcBef>
                <a:spcPts val="0"/>
              </a:spcBef>
              <a:buNone/>
            </a:pPr>
            <a:r>
              <a:t/>
            </a:r>
            <a:endParaRPr>
              <a:solidFill>
                <a:srgbClr val="252525"/>
              </a:solidFill>
              <a:highlight>
                <a:srgbClr val="FFFFFF"/>
              </a:highlight>
              <a:latin typeface="Arial"/>
              <a:ea typeface="Arial"/>
              <a:cs typeface="Arial"/>
              <a:sym typeface="Arial"/>
            </a:endParaRPr>
          </a:p>
          <a:p>
            <a:pPr lvl="0">
              <a:spcBef>
                <a:spcPts val="0"/>
              </a:spcBef>
              <a:buNone/>
            </a:pPr>
            <a:r>
              <a:t/>
            </a:r>
            <a:endParaRPr>
              <a:solidFill>
                <a:srgbClr val="252525"/>
              </a:solidFill>
              <a:highlight>
                <a:srgbClr val="FFFFFF"/>
              </a:highlight>
              <a:latin typeface="Arial"/>
              <a:ea typeface="Arial"/>
              <a:cs typeface="Arial"/>
              <a:sym typeface="Arial"/>
            </a:endParaRPr>
          </a:p>
          <a:p>
            <a:pPr lvl="0">
              <a:spcBef>
                <a:spcPts val="0"/>
              </a:spcBef>
              <a:buNone/>
            </a:pPr>
            <a:r>
              <a:rPr lang="ca">
                <a:solidFill>
                  <a:srgbClr val="252525"/>
                </a:solidFill>
                <a:highlight>
                  <a:srgbClr val="FFFFFF"/>
                </a:highlight>
                <a:latin typeface="Arial"/>
                <a:ea typeface="Arial"/>
                <a:cs typeface="Arial"/>
                <a:sym typeface="Arial"/>
              </a:rPr>
              <a:t>                                       </a:t>
            </a:r>
            <a:r>
              <a:rPr b="1" i="1" lang="ca" u="sng">
                <a:solidFill>
                  <a:srgbClr val="252525"/>
                </a:solidFill>
                <a:highlight>
                  <a:srgbClr val="FFFFFF"/>
                </a:highlight>
                <a:latin typeface="Arial"/>
                <a:ea typeface="Arial"/>
                <a:cs typeface="Arial"/>
                <a:sym typeface="Arial"/>
              </a:rPr>
              <a:t> </a:t>
            </a:r>
          </a:p>
          <a:p>
            <a:pPr lvl="0">
              <a:spcBef>
                <a:spcPts val="0"/>
              </a:spcBef>
              <a:buNone/>
            </a:pPr>
            <a:r>
              <a:rPr lang="ca">
                <a:solidFill>
                  <a:srgbClr val="252525"/>
                </a:solidFill>
                <a:highlight>
                  <a:srgbClr val="FFFFFF"/>
                </a:highlight>
                <a:latin typeface="Arial"/>
                <a:ea typeface="Arial"/>
                <a:cs typeface="Arial"/>
                <a:sym typeface="Arial"/>
              </a:rPr>
              <a:t>                                                              </a:t>
            </a:r>
          </a:p>
          <a:p>
            <a:pPr lvl="0" rtl="0">
              <a:spcBef>
                <a:spcPts val="300"/>
              </a:spcBef>
              <a:spcAft>
                <a:spcPts val="100"/>
              </a:spcAft>
              <a:buNone/>
            </a:pPr>
            <a:r>
              <a:t/>
            </a:r>
            <a:endParaRPr sz="1200">
              <a:solidFill>
                <a:srgbClr val="0B0080"/>
              </a:solidFill>
              <a:highlight>
                <a:srgbClr val="FFFFFF"/>
              </a:highlight>
              <a:latin typeface="Arial"/>
              <a:ea typeface="Arial"/>
              <a:cs typeface="Arial"/>
              <a:sym typeface="Arial"/>
              <a:hlinkClick r:id="rId3"/>
            </a:endParaRPr>
          </a:p>
          <a:p>
            <a:pPr lvl="0">
              <a:spcBef>
                <a:spcPts val="0"/>
              </a:spcBef>
              <a:buNone/>
            </a:pPr>
            <a:r>
              <a:t/>
            </a:r>
            <a:endParaRPr sz="1400">
              <a:solidFill>
                <a:srgbClr val="252525"/>
              </a:solidFill>
              <a:highlight>
                <a:srgbClr val="FFFFFF"/>
              </a:highlight>
              <a:latin typeface="Arial"/>
              <a:ea typeface="Arial"/>
              <a:cs typeface="Arial"/>
              <a:sym typeface="Arial"/>
            </a:endParaRPr>
          </a:p>
        </p:txBody>
      </p:sp>
      <p:pic>
        <p:nvPicPr>
          <p:cNvPr id="70" name="Shape 70"/>
          <p:cNvPicPr preferRelativeResize="0"/>
          <p:nvPr/>
        </p:nvPicPr>
        <p:blipFill>
          <a:blip r:embed="rId4">
            <a:alphaModFix/>
          </a:blip>
          <a:stretch>
            <a:fillRect/>
          </a:stretch>
        </p:blipFill>
        <p:spPr>
          <a:xfrm>
            <a:off x="5062525" y="1900172"/>
            <a:ext cx="1837925" cy="2359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257850"/>
            <a:ext cx="8520600" cy="801000"/>
          </a:xfrm>
          <a:prstGeom prst="rect">
            <a:avLst/>
          </a:prstGeom>
        </p:spPr>
        <p:txBody>
          <a:bodyPr anchorCtr="0" anchor="t" bIns="91425" lIns="91425" rIns="91425" tIns="91425">
            <a:noAutofit/>
          </a:bodyPr>
          <a:lstStyle/>
          <a:p>
            <a:pPr lvl="0" algn="ctr">
              <a:spcBef>
                <a:spcPts val="0"/>
              </a:spcBef>
              <a:buNone/>
            </a:pPr>
            <a:r>
              <a:rPr lang="ca"/>
              <a:t>Símptomes</a:t>
            </a:r>
          </a:p>
        </p:txBody>
      </p:sp>
      <p:sp>
        <p:nvSpPr>
          <p:cNvPr id="76" name="Shape 76"/>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lnSpc>
                <a:spcPct val="100000"/>
              </a:lnSpc>
              <a:spcBef>
                <a:spcPts val="0"/>
              </a:spcBef>
              <a:buNone/>
            </a:pPr>
            <a:r>
              <a:rPr lang="ca" sz="1600">
                <a:solidFill>
                  <a:srgbClr val="000000"/>
                </a:solidFill>
                <a:latin typeface="Arial"/>
                <a:ea typeface="Arial"/>
                <a:cs typeface="Arial"/>
                <a:sym typeface="Arial"/>
              </a:rPr>
              <a:t>-Una tos que empitjora o amb sang de color metall oxidat.                                                                </a:t>
            </a:r>
          </a:p>
          <a:p>
            <a:pPr lvl="0">
              <a:lnSpc>
                <a:spcPct val="100000"/>
              </a:lnSpc>
              <a:spcBef>
                <a:spcPts val="0"/>
              </a:spcBef>
              <a:buNone/>
            </a:pPr>
            <a:r>
              <a:rPr lang="ca" sz="1600">
                <a:solidFill>
                  <a:srgbClr val="000000"/>
                </a:solidFill>
                <a:latin typeface="Arial"/>
                <a:ea typeface="Arial"/>
                <a:cs typeface="Arial"/>
                <a:sym typeface="Arial"/>
              </a:rPr>
              <a:t>-Dolor al pit que empitjora quan respires profundament.</a:t>
            </a:r>
          </a:p>
          <a:p>
            <a:pPr lvl="0">
              <a:lnSpc>
                <a:spcPct val="100000"/>
              </a:lnSpc>
              <a:spcBef>
                <a:spcPts val="0"/>
              </a:spcBef>
              <a:buNone/>
            </a:pPr>
            <a:r>
              <a:rPr lang="ca" sz="1600">
                <a:solidFill>
                  <a:srgbClr val="000000"/>
                </a:solidFill>
                <a:latin typeface="Arial"/>
                <a:ea typeface="Arial"/>
                <a:cs typeface="Arial"/>
                <a:sym typeface="Arial"/>
              </a:rPr>
              <a:t>-Pèrdua de pes i de gana, que dificultarà respirar.</a:t>
            </a:r>
          </a:p>
          <a:p>
            <a:pPr lvl="0">
              <a:lnSpc>
                <a:spcPct val="100000"/>
              </a:lnSpc>
              <a:spcBef>
                <a:spcPts val="0"/>
              </a:spcBef>
              <a:buNone/>
            </a:pPr>
            <a:r>
              <a:rPr lang="ca" sz="1600">
                <a:solidFill>
                  <a:srgbClr val="000000"/>
                </a:solidFill>
                <a:latin typeface="Arial"/>
                <a:ea typeface="Arial"/>
                <a:cs typeface="Arial"/>
                <a:sym typeface="Arial"/>
              </a:rPr>
              <a:t>-Cansament o debilitat.</a:t>
            </a:r>
          </a:p>
          <a:p>
            <a:pPr lvl="0">
              <a:lnSpc>
                <a:spcPct val="100000"/>
              </a:lnSpc>
              <a:spcBef>
                <a:spcPts val="0"/>
              </a:spcBef>
              <a:buNone/>
            </a:pPr>
            <a:r>
              <a:rPr lang="ca" sz="1600">
                <a:solidFill>
                  <a:srgbClr val="000000"/>
                </a:solidFill>
                <a:latin typeface="Arial"/>
                <a:ea typeface="Arial"/>
                <a:cs typeface="Arial"/>
                <a:sym typeface="Arial"/>
              </a:rPr>
              <a:t>-Infeccions com bronquitis i pneumònia que no desapareixen.</a:t>
            </a:r>
          </a:p>
          <a:p>
            <a:pPr lvl="0" rtl="0">
              <a:lnSpc>
                <a:spcPct val="100000"/>
              </a:lnSpc>
              <a:spcBef>
                <a:spcPts val="0"/>
              </a:spcBef>
              <a:buNone/>
            </a:pPr>
            <a:r>
              <a:rPr lang="ca" sz="1600">
                <a:solidFill>
                  <a:srgbClr val="000000"/>
                </a:solidFill>
                <a:latin typeface="Arial"/>
                <a:ea typeface="Arial"/>
                <a:cs typeface="Arial"/>
                <a:sym typeface="Arial"/>
              </a:rPr>
              <a:t>-Aparició de sibilàncies (xiulet de pit).</a:t>
            </a:r>
          </a:p>
          <a:p>
            <a:pPr lvl="0">
              <a:spcBef>
                <a:spcPts val="0"/>
              </a:spcBef>
              <a:buNone/>
            </a:pPr>
            <a:r>
              <a:t/>
            </a:r>
            <a:endParaRPr sz="1400">
              <a:solidFill>
                <a:srgbClr val="000000"/>
              </a:solidFill>
              <a:latin typeface="Arial"/>
              <a:ea typeface="Arial"/>
              <a:cs typeface="Arial"/>
              <a:sym typeface="Arial"/>
            </a:endParaRPr>
          </a:p>
        </p:txBody>
      </p:sp>
      <p:pic>
        <p:nvPicPr>
          <p:cNvPr descr="tos1.jpg" id="77" name="Shape 77"/>
          <p:cNvPicPr preferRelativeResize="0"/>
          <p:nvPr/>
        </p:nvPicPr>
        <p:blipFill>
          <a:blip r:embed="rId3">
            <a:alphaModFix/>
          </a:blip>
          <a:stretch>
            <a:fillRect/>
          </a:stretch>
        </p:blipFill>
        <p:spPr>
          <a:xfrm>
            <a:off x="6287625" y="1145650"/>
            <a:ext cx="1893850" cy="285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Òrgans/aparells afectats</a:t>
            </a:r>
          </a:p>
        </p:txBody>
      </p:sp>
      <p:sp>
        <p:nvSpPr>
          <p:cNvPr id="83" name="Shape 83"/>
          <p:cNvSpPr txBox="1"/>
          <p:nvPr>
            <p:ph idx="1" type="body"/>
          </p:nvPr>
        </p:nvSpPr>
        <p:spPr>
          <a:xfrm>
            <a:off x="311700" y="1228675"/>
            <a:ext cx="8520600" cy="3340200"/>
          </a:xfrm>
          <a:prstGeom prst="rect">
            <a:avLst/>
          </a:prstGeom>
        </p:spPr>
        <p:txBody>
          <a:bodyPr anchorCtr="0" anchor="t" bIns="91425" lIns="91425" rIns="91425" tIns="91425">
            <a:noAutofit/>
          </a:bodyPr>
          <a:lstStyle/>
          <a:p>
            <a:pPr lvl="0" rtl="0">
              <a:spcBef>
                <a:spcPts val="0"/>
              </a:spcBef>
              <a:buNone/>
            </a:pPr>
            <a:r>
              <a:rPr lang="ca" sz="1600">
                <a:solidFill>
                  <a:srgbClr val="000000"/>
                </a:solidFill>
                <a:latin typeface="Arial"/>
                <a:ea typeface="Arial"/>
                <a:cs typeface="Arial"/>
                <a:sym typeface="Arial"/>
              </a:rPr>
              <a:t>-L’aparell respiratori.</a:t>
            </a:r>
          </a:p>
          <a:p>
            <a:pPr lvl="0" rtl="0">
              <a:spcBef>
                <a:spcPts val="0"/>
              </a:spcBef>
              <a:buNone/>
            </a:pPr>
            <a:r>
              <a:rPr lang="ca" sz="1600">
                <a:solidFill>
                  <a:srgbClr val="000000"/>
                </a:solidFill>
                <a:latin typeface="Arial"/>
                <a:ea typeface="Arial"/>
                <a:cs typeface="Arial"/>
                <a:sym typeface="Arial"/>
              </a:rPr>
              <a:t>-Els pulmons.</a:t>
            </a:r>
          </a:p>
          <a:p>
            <a:pPr lvl="0" rtl="0">
              <a:spcBef>
                <a:spcPts val="0"/>
              </a:spcBef>
              <a:buNone/>
            </a:pPr>
            <a:r>
              <a:rPr lang="ca" sz="1600">
                <a:solidFill>
                  <a:srgbClr val="000000"/>
                </a:solidFill>
                <a:latin typeface="Arial"/>
                <a:ea typeface="Arial"/>
                <a:cs typeface="Arial"/>
                <a:sym typeface="Arial"/>
              </a:rPr>
              <a:t>-Tòrax o fetge.</a:t>
            </a:r>
          </a:p>
          <a:p>
            <a:pPr lvl="0" rtl="0">
              <a:spcBef>
                <a:spcPts val="0"/>
              </a:spcBef>
              <a:buNone/>
            </a:pPr>
            <a:r>
              <a:rPr lang="ca" sz="1600">
                <a:solidFill>
                  <a:srgbClr val="000000"/>
                </a:solidFill>
                <a:latin typeface="Arial"/>
                <a:ea typeface="Arial"/>
                <a:cs typeface="Arial"/>
                <a:sym typeface="Arial"/>
              </a:rPr>
              <a:t>-Alguns ossos a prop de la zona afectada.</a:t>
            </a:r>
          </a:p>
          <a:p>
            <a:pPr lvl="0" rtl="0">
              <a:spcBef>
                <a:spcPts val="0"/>
              </a:spcBef>
              <a:buNone/>
            </a:pPr>
            <a:r>
              <a:rPr lang="ca" sz="1600">
                <a:solidFill>
                  <a:srgbClr val="000000"/>
                </a:solidFill>
                <a:latin typeface="Arial"/>
                <a:ea typeface="Arial"/>
                <a:cs typeface="Arial"/>
                <a:sym typeface="Arial"/>
              </a:rPr>
              <a:t>-Paret toràcica o al diafragma.</a:t>
            </a:r>
          </a:p>
          <a:p>
            <a:pPr lvl="0" rtl="0">
              <a:spcBef>
                <a:spcPts val="0"/>
              </a:spcBef>
              <a:buNone/>
            </a:pPr>
            <a:r>
              <a:rPr lang="ca" sz="1600">
                <a:solidFill>
                  <a:srgbClr val="000000"/>
                </a:solidFill>
                <a:latin typeface="Arial"/>
                <a:ea typeface="Arial"/>
                <a:cs typeface="Arial"/>
                <a:sym typeface="Arial"/>
              </a:rPr>
              <a:t>-La propagació del càncer de pulmó pot arribar fins al cervell o a la medul·la espinal.</a:t>
            </a:r>
          </a:p>
          <a:p>
            <a:pPr lvl="0" rtl="0">
              <a:spcBef>
                <a:spcPts val="0"/>
              </a:spcBef>
              <a:buNone/>
            </a:pPr>
            <a:r>
              <a:rPr lang="ca" sz="1600">
                <a:solidFill>
                  <a:srgbClr val="000000"/>
                </a:solidFill>
                <a:latin typeface="Arial"/>
                <a:ea typeface="Arial"/>
                <a:cs typeface="Arial"/>
                <a:sym typeface="Arial"/>
              </a:rPr>
              <a:t>-Ganglis limfàtics a l'àrea que separa els dos pulmons i al coll.</a:t>
            </a:r>
          </a:p>
          <a:p>
            <a:pPr lvl="0" rtl="0">
              <a:spcBef>
                <a:spcPts val="0"/>
              </a:spcBef>
              <a:buNone/>
            </a:pPr>
            <a:r>
              <a:t/>
            </a:r>
            <a:endParaRPr sz="1600">
              <a:solidFill>
                <a:srgbClr val="000000"/>
              </a:solidFill>
              <a:latin typeface="Arial"/>
              <a:ea typeface="Arial"/>
              <a:cs typeface="Arial"/>
              <a:sym typeface="Arial"/>
            </a:endParaRPr>
          </a:p>
        </p:txBody>
      </p:sp>
      <p:pic>
        <p:nvPicPr>
          <p:cNvPr descr="vies_respiratories.jpg" id="84" name="Shape 84"/>
          <p:cNvPicPr preferRelativeResize="0"/>
          <p:nvPr/>
        </p:nvPicPr>
        <p:blipFill>
          <a:blip r:embed="rId3">
            <a:alphaModFix/>
          </a:blip>
          <a:stretch>
            <a:fillRect/>
          </a:stretch>
        </p:blipFill>
        <p:spPr>
          <a:xfrm>
            <a:off x="5176550" y="1093850"/>
            <a:ext cx="1965649" cy="255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Prevenció</a:t>
            </a:r>
          </a:p>
        </p:txBody>
      </p:sp>
      <p:sp>
        <p:nvSpPr>
          <p:cNvPr id="90" name="Shape 90"/>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ca" sz="1600">
                <a:solidFill>
                  <a:srgbClr val="000000"/>
                </a:solidFill>
                <a:highlight>
                  <a:srgbClr val="FFFFFB"/>
                </a:highlight>
                <a:latin typeface="Arial"/>
                <a:ea typeface="Arial"/>
                <a:cs typeface="Arial"/>
                <a:sym typeface="Arial"/>
              </a:rPr>
              <a:t>La prevenció del càncer és una mesura presa per a reduir la probabilitat de que es presenti càncer.</a:t>
            </a:r>
          </a:p>
          <a:p>
            <a:pPr lvl="0">
              <a:spcBef>
                <a:spcPts val="0"/>
              </a:spcBef>
              <a:buNone/>
            </a:pPr>
            <a:r>
              <a:rPr lang="ca" sz="1600">
                <a:solidFill>
                  <a:srgbClr val="000000"/>
                </a:solidFill>
                <a:latin typeface="Arial"/>
                <a:ea typeface="Arial"/>
                <a:cs typeface="Arial"/>
                <a:sym typeface="Arial"/>
              </a:rPr>
              <a:t>Entre el 80 i el 90 per cent de càncers de pulmons es produeixen en persones fumadores o que han deixat de fumar fa poc. La millor forma de prevenció és deixar de fumar.</a:t>
            </a:r>
          </a:p>
          <a:p>
            <a:pPr lvl="0">
              <a:spcBef>
                <a:spcPts val="0"/>
              </a:spcBef>
              <a:buNone/>
            </a:pPr>
            <a:r>
              <a:rPr lang="ca" sz="1600">
                <a:solidFill>
                  <a:srgbClr val="000000"/>
                </a:solidFill>
                <a:latin typeface="Arial"/>
                <a:ea typeface="Arial"/>
                <a:cs typeface="Arial"/>
                <a:sym typeface="Arial"/>
              </a:rPr>
              <a:t>Les fibres d’asbest*, poden irritar els pulmons i les persones que treballen amb ell tenen més risc de patir càncer, per això utilitzen protecció per respirar.</a:t>
            </a:r>
          </a:p>
          <a:p>
            <a:pPr lvl="0">
              <a:spcBef>
                <a:spcPts val="0"/>
              </a:spcBef>
              <a:buNone/>
            </a:pPr>
            <a:r>
              <a:t/>
            </a:r>
            <a:endParaRPr sz="1600">
              <a:solidFill>
                <a:srgbClr val="000000"/>
              </a:solidFill>
              <a:highlight>
                <a:srgbClr val="FFFFFF"/>
              </a:highlight>
              <a:latin typeface="Arial"/>
              <a:ea typeface="Arial"/>
              <a:cs typeface="Arial"/>
              <a:sym typeface="Arial"/>
            </a:endParaRPr>
          </a:p>
          <a:p>
            <a:pPr lvl="0">
              <a:spcBef>
                <a:spcPts val="0"/>
              </a:spcBef>
              <a:buNone/>
            </a:pPr>
            <a:r>
              <a:t/>
            </a:r>
            <a:endParaRPr sz="1600">
              <a:solidFill>
                <a:srgbClr val="000000"/>
              </a:solidFill>
              <a:highlight>
                <a:srgbClr val="FFFFFF"/>
              </a:highlight>
              <a:latin typeface="Arial"/>
              <a:ea typeface="Arial"/>
              <a:cs typeface="Arial"/>
              <a:sym typeface="Arial"/>
            </a:endParaRPr>
          </a:p>
          <a:p>
            <a:pPr lvl="0">
              <a:spcBef>
                <a:spcPts val="0"/>
              </a:spcBef>
              <a:buNone/>
            </a:pPr>
            <a:r>
              <a:rPr lang="ca" sz="1600">
                <a:solidFill>
                  <a:srgbClr val="000000"/>
                </a:solidFill>
                <a:highlight>
                  <a:srgbClr val="FFFFFF"/>
                </a:highlight>
                <a:latin typeface="Arial"/>
                <a:ea typeface="Arial"/>
                <a:cs typeface="Arial"/>
                <a:sym typeface="Arial"/>
              </a:rPr>
              <a:t>*Vidres que produeixen moltes roques i que s’utilitzen com a aïllant o com material de construcció a proba d’incendi </a:t>
            </a:r>
          </a:p>
        </p:txBody>
      </p:sp>
      <p:pic>
        <p:nvPicPr>
          <p:cNvPr descr="prevencion_del_cancer_de_pulmon_y_otras_patologias__240131_t0.jpg" id="91" name="Shape 91"/>
          <p:cNvPicPr preferRelativeResize="0"/>
          <p:nvPr/>
        </p:nvPicPr>
        <p:blipFill>
          <a:blip r:embed="rId3">
            <a:alphaModFix/>
          </a:blip>
          <a:stretch>
            <a:fillRect/>
          </a:stretch>
        </p:blipFill>
        <p:spPr>
          <a:xfrm>
            <a:off x="6350625" y="3205500"/>
            <a:ext cx="957849" cy="1363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ca"/>
              <a:t>Tractament</a:t>
            </a:r>
          </a:p>
        </p:txBody>
      </p:sp>
      <p:sp>
        <p:nvSpPr>
          <p:cNvPr id="97" name="Shape 97"/>
          <p:cNvSpPr txBox="1"/>
          <p:nvPr>
            <p:ph idx="1" type="body"/>
          </p:nvPr>
        </p:nvSpPr>
        <p:spPr>
          <a:xfrm>
            <a:off x="509050" y="1268025"/>
            <a:ext cx="8520600" cy="3472800"/>
          </a:xfrm>
          <a:prstGeom prst="rect">
            <a:avLst/>
          </a:prstGeom>
        </p:spPr>
        <p:txBody>
          <a:bodyPr anchorCtr="0" anchor="t" bIns="91425" lIns="91425" rIns="91425" tIns="91425">
            <a:noAutofit/>
          </a:bodyPr>
          <a:lstStyle/>
          <a:p>
            <a:pPr lvl="0" algn="ctr">
              <a:spcBef>
                <a:spcPts val="0"/>
              </a:spcBef>
              <a:buNone/>
            </a:pPr>
            <a:r>
              <a:rPr b="1" lang="ca" sz="1600">
                <a:solidFill>
                  <a:srgbClr val="000000"/>
                </a:solidFill>
                <a:latin typeface="Arial"/>
                <a:ea typeface="Arial"/>
                <a:cs typeface="Arial"/>
                <a:sym typeface="Arial"/>
              </a:rPr>
              <a:t>Cirurgia </a:t>
            </a:r>
          </a:p>
          <a:p>
            <a:pPr lvl="0">
              <a:spcBef>
                <a:spcPts val="0"/>
              </a:spcBef>
              <a:buNone/>
            </a:pPr>
            <a:r>
              <a:rPr lang="ca" sz="1600">
                <a:solidFill>
                  <a:srgbClr val="000000"/>
                </a:solidFill>
                <a:highlight>
                  <a:srgbClr val="FFFFFF"/>
                </a:highlight>
                <a:latin typeface="Arial"/>
                <a:ea typeface="Arial"/>
                <a:cs typeface="Arial"/>
                <a:sym typeface="Arial"/>
              </a:rPr>
              <a:t>Segons la gravetat del càncer s’extirparà lobectomia o bé per pneumonectomia. </a:t>
            </a:r>
          </a:p>
          <a:p>
            <a:pPr lvl="0">
              <a:spcBef>
                <a:spcPts val="0"/>
              </a:spcBef>
              <a:buNone/>
            </a:pPr>
            <a:r>
              <a:rPr lang="ca" sz="1600">
                <a:solidFill>
                  <a:srgbClr val="000000"/>
                </a:solidFill>
                <a:highlight>
                  <a:srgbClr val="FFFFFF"/>
                </a:highlight>
                <a:latin typeface="Arial"/>
                <a:ea typeface="Arial"/>
                <a:cs typeface="Arial"/>
                <a:sym typeface="Arial"/>
              </a:rPr>
              <a:t>Aquests tipus de cirurgies requereixen ingrés hospitalari i 						exercicis respiratoris diaris durant el postoperatori.</a:t>
            </a:r>
          </a:p>
          <a:p>
            <a:pPr lvl="0">
              <a:spcBef>
                <a:spcPts val="0"/>
              </a:spcBef>
              <a:buNone/>
            </a:pPr>
            <a:r>
              <a:rPr lang="ca" sz="1600">
                <a:solidFill>
                  <a:srgbClr val="000000"/>
                </a:solidFill>
                <a:highlight>
                  <a:srgbClr val="FFFFFF"/>
                </a:highlight>
                <a:latin typeface="Arial"/>
                <a:ea typeface="Arial"/>
                <a:cs typeface="Arial"/>
                <a:sym typeface="Arial"/>
              </a:rPr>
              <a:t>Efectes secuntaris:</a:t>
            </a:r>
          </a:p>
          <a:p>
            <a:pPr indent="0" lvl="0" marL="0">
              <a:spcBef>
                <a:spcPts val="0"/>
              </a:spcBef>
              <a:buNone/>
            </a:pPr>
            <a:r>
              <a:rPr lang="ca" sz="1600">
                <a:solidFill>
                  <a:srgbClr val="000000"/>
                </a:solidFill>
                <a:highlight>
                  <a:srgbClr val="FFFFFF"/>
                </a:highlight>
                <a:latin typeface="Arial"/>
                <a:ea typeface="Arial"/>
                <a:cs typeface="Arial"/>
                <a:sym typeface="Arial"/>
              </a:rPr>
              <a:t>Durant els primer dies, és freqüent sentir molèsties,cansament o 					feblesa. Forma part del procés de recuperació i és temporal fins a la cicatrització externa i interna. Drenatge toràcic, dolor, i fisioteràpia respiratoria.</a:t>
            </a:r>
          </a:p>
          <a:p>
            <a:pPr lvl="0">
              <a:spcBef>
                <a:spcPts val="0"/>
              </a:spcBef>
              <a:buNone/>
            </a:pPr>
            <a:r>
              <a:t/>
            </a:r>
            <a:endParaRPr b="1" sz="1500">
              <a:latin typeface="Arial"/>
              <a:ea typeface="Arial"/>
              <a:cs typeface="Arial"/>
              <a:sym typeface="Arial"/>
            </a:endParaRPr>
          </a:p>
          <a:p>
            <a:pPr lvl="0">
              <a:spcBef>
                <a:spcPts val="0"/>
              </a:spcBef>
              <a:buNone/>
            </a:pPr>
            <a:r>
              <a:t/>
            </a:r>
            <a:endParaRPr sz="1400">
              <a:latin typeface="Arial"/>
              <a:ea typeface="Arial"/>
              <a:cs typeface="Arial"/>
              <a:sym typeface="Arial"/>
            </a:endParaRPr>
          </a:p>
        </p:txBody>
      </p:sp>
      <p:pic>
        <p:nvPicPr>
          <p:cNvPr id="98" name="Shape 98"/>
          <p:cNvPicPr preferRelativeResize="0"/>
          <p:nvPr/>
        </p:nvPicPr>
        <p:blipFill>
          <a:blip r:embed="rId3">
            <a:alphaModFix/>
          </a:blip>
          <a:stretch>
            <a:fillRect/>
          </a:stretch>
        </p:blipFill>
        <p:spPr>
          <a:xfrm>
            <a:off x="6653675" y="2151700"/>
            <a:ext cx="2218599" cy="1636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idx="1" type="body"/>
          </p:nvPr>
        </p:nvSpPr>
        <p:spPr>
          <a:xfrm>
            <a:off x="311700" y="360300"/>
            <a:ext cx="8520600" cy="4422900"/>
          </a:xfrm>
          <a:prstGeom prst="rect">
            <a:avLst/>
          </a:prstGeom>
        </p:spPr>
        <p:txBody>
          <a:bodyPr anchorCtr="0" anchor="t" bIns="91425" lIns="91425" rIns="91425" tIns="91425">
            <a:noAutofit/>
          </a:bodyPr>
          <a:lstStyle/>
          <a:p>
            <a:pPr lvl="0" algn="ctr">
              <a:spcBef>
                <a:spcPts val="0"/>
              </a:spcBef>
              <a:buNone/>
            </a:pPr>
            <a:r>
              <a:rPr b="1" lang="ca" sz="1600">
                <a:solidFill>
                  <a:srgbClr val="000000"/>
                </a:solidFill>
                <a:highlight>
                  <a:srgbClr val="FFFFFF"/>
                </a:highlight>
                <a:latin typeface="Arial"/>
                <a:ea typeface="Arial"/>
                <a:cs typeface="Arial"/>
                <a:sym typeface="Arial"/>
              </a:rPr>
              <a:t>radioteràpia </a:t>
            </a:r>
          </a:p>
          <a:p>
            <a:pPr lvl="0">
              <a:spcBef>
                <a:spcPts val="0"/>
              </a:spcBef>
              <a:buNone/>
            </a:pPr>
            <a:r>
              <a:rPr lang="ca" sz="1600">
                <a:solidFill>
                  <a:srgbClr val="000000"/>
                </a:solidFill>
                <a:highlight>
                  <a:srgbClr val="FFFFFF"/>
                </a:highlight>
                <a:latin typeface="Arial"/>
                <a:ea typeface="Arial"/>
                <a:cs typeface="Arial"/>
                <a:sym typeface="Arial"/>
              </a:rPr>
              <a:t>Radioteràpia externa,  radioteràpia interna o braquiteràpia.</a:t>
            </a:r>
          </a:p>
          <a:p>
            <a:pPr lvl="0">
              <a:spcBef>
                <a:spcPts val="0"/>
              </a:spcBef>
              <a:buNone/>
            </a:pPr>
            <a:r>
              <a:rPr lang="ca" sz="1600">
                <a:solidFill>
                  <a:srgbClr val="000000"/>
                </a:solidFill>
                <a:highlight>
                  <a:srgbClr val="FFFFFF"/>
                </a:highlight>
                <a:latin typeface="Arial"/>
                <a:ea typeface="Arial"/>
                <a:cs typeface="Arial"/>
                <a:sym typeface="Arial"/>
              </a:rPr>
              <a:t>Només afecta la zona on s’aplica el tractament, però també pot afectar el teixit sa proper i, per tant, no està indicada per tractar zones àmplies del pulmó. segons la situació individual de la persona i l’extensió del tumor s’escollira una o altre opció</a:t>
            </a:r>
            <a:r>
              <a:rPr lang="ca" sz="1600">
                <a:solidFill>
                  <a:srgbClr val="000000"/>
                </a:solidFill>
                <a:latin typeface="Arial"/>
                <a:ea typeface="Arial"/>
                <a:cs typeface="Arial"/>
                <a:sym typeface="Arial"/>
              </a:rPr>
              <a:t>.</a:t>
            </a:r>
          </a:p>
          <a:p>
            <a:pPr lvl="0">
              <a:spcBef>
                <a:spcPts val="0"/>
              </a:spcBef>
              <a:buNone/>
            </a:pPr>
            <a:r>
              <a:rPr lang="ca" sz="1600">
                <a:solidFill>
                  <a:srgbClr val="000000"/>
                </a:solidFill>
                <a:highlight>
                  <a:srgbClr val="FFFFFF"/>
                </a:highlight>
                <a:latin typeface="Arial"/>
                <a:ea typeface="Arial"/>
                <a:cs typeface="Arial"/>
                <a:sym typeface="Arial"/>
              </a:rPr>
              <a:t>Es pot administrar abans o després de la cirurgia, o en combinació 					amb la quimioteràpia.</a:t>
            </a:r>
          </a:p>
          <a:p>
            <a:pPr lvl="0">
              <a:spcBef>
                <a:spcPts val="0"/>
              </a:spcBef>
              <a:buNone/>
            </a:pPr>
            <a:r>
              <a:rPr lang="ca" sz="1600">
                <a:solidFill>
                  <a:srgbClr val="000000"/>
                </a:solidFill>
                <a:highlight>
                  <a:srgbClr val="FFFFFF"/>
                </a:highlight>
                <a:latin typeface="Arial"/>
                <a:ea typeface="Arial"/>
                <a:cs typeface="Arial"/>
                <a:sym typeface="Arial"/>
              </a:rPr>
              <a:t>Efectes secundaris:</a:t>
            </a:r>
          </a:p>
          <a:p>
            <a:pPr lvl="0">
              <a:spcBef>
                <a:spcPts val="0"/>
              </a:spcBef>
              <a:buNone/>
            </a:pPr>
            <a:r>
              <a:rPr lang="ca" sz="1600">
                <a:solidFill>
                  <a:srgbClr val="000000"/>
                </a:solidFill>
                <a:highlight>
                  <a:srgbClr val="FFFFFF"/>
                </a:highlight>
                <a:latin typeface="Arial"/>
                <a:ea typeface="Arial"/>
                <a:cs typeface="Arial"/>
                <a:sym typeface="Arial"/>
              </a:rPr>
              <a:t>Alteracions locals de la pell, Fatiga o cansament. i depenent de la zona pot causar també dificultat per empassar o forta tos per l’irritació dels teixits pulmonars. </a:t>
            </a:r>
          </a:p>
          <a:p>
            <a:pPr lvl="0">
              <a:spcBef>
                <a:spcPts val="0"/>
              </a:spcBef>
              <a:buNone/>
            </a:pPr>
            <a:r>
              <a:t/>
            </a:r>
            <a:endParaRPr sz="1050">
              <a:highlight>
                <a:srgbClr val="FFFFFF"/>
              </a:highlight>
              <a:latin typeface="Arial"/>
              <a:ea typeface="Arial"/>
              <a:cs typeface="Arial"/>
              <a:sym typeface="Arial"/>
            </a:endParaRPr>
          </a:p>
          <a:p>
            <a:pPr lvl="0">
              <a:spcBef>
                <a:spcPts val="0"/>
              </a:spcBef>
              <a:buNone/>
            </a:pPr>
            <a:r>
              <a:t/>
            </a:r>
            <a:endParaRPr sz="1050">
              <a:highlight>
                <a:srgbClr val="FFFFFF"/>
              </a:highlight>
              <a:latin typeface="Arial"/>
              <a:ea typeface="Arial"/>
              <a:cs typeface="Arial"/>
              <a:sym typeface="Arial"/>
            </a:endParaRPr>
          </a:p>
          <a:p>
            <a:pPr lvl="0">
              <a:spcBef>
                <a:spcPts val="0"/>
              </a:spcBef>
              <a:buNone/>
            </a:pPr>
            <a:r>
              <a:t/>
            </a:r>
            <a:endParaRPr sz="1400">
              <a:solidFill>
                <a:srgbClr val="000000"/>
              </a:solidFill>
              <a:highlight>
                <a:srgbClr val="FFFFFF"/>
              </a:highlight>
              <a:latin typeface="Arial"/>
              <a:ea typeface="Arial"/>
              <a:cs typeface="Arial"/>
              <a:sym typeface="Arial"/>
            </a:endParaRPr>
          </a:p>
        </p:txBody>
      </p:sp>
      <p:pic>
        <p:nvPicPr>
          <p:cNvPr id="104" name="Shape 104"/>
          <p:cNvPicPr preferRelativeResize="0"/>
          <p:nvPr/>
        </p:nvPicPr>
        <p:blipFill>
          <a:blip r:embed="rId3">
            <a:alphaModFix/>
          </a:blip>
          <a:stretch>
            <a:fillRect/>
          </a:stretch>
        </p:blipFill>
        <p:spPr>
          <a:xfrm>
            <a:off x="6856445" y="1955000"/>
            <a:ext cx="1618574" cy="175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311700" y="230125"/>
            <a:ext cx="8520600" cy="4643700"/>
          </a:xfrm>
          <a:prstGeom prst="rect">
            <a:avLst/>
          </a:prstGeom>
        </p:spPr>
        <p:txBody>
          <a:bodyPr anchorCtr="0" anchor="t" bIns="91425" lIns="91425" rIns="91425" tIns="91425">
            <a:noAutofit/>
          </a:bodyPr>
          <a:lstStyle/>
          <a:p>
            <a:pPr lvl="0" algn="ctr">
              <a:spcBef>
                <a:spcPts val="0"/>
              </a:spcBef>
              <a:buNone/>
            </a:pPr>
            <a:r>
              <a:rPr b="1" lang="ca" sz="1600">
                <a:solidFill>
                  <a:srgbClr val="000000"/>
                </a:solidFill>
                <a:latin typeface="Arial"/>
                <a:ea typeface="Arial"/>
                <a:cs typeface="Arial"/>
                <a:sym typeface="Arial"/>
              </a:rPr>
              <a:t>Quimioteràpia</a:t>
            </a:r>
          </a:p>
          <a:p>
            <a:pPr lvl="0">
              <a:spcBef>
                <a:spcPts val="0"/>
              </a:spcBef>
              <a:buNone/>
            </a:pPr>
            <a:r>
              <a:rPr lang="ca" sz="1600">
                <a:solidFill>
                  <a:srgbClr val="000000"/>
                </a:solidFill>
                <a:highlight>
                  <a:srgbClr val="FFFFFF"/>
                </a:highlight>
                <a:latin typeface="Arial"/>
                <a:ea typeface="Arial"/>
                <a:cs typeface="Arial"/>
                <a:sym typeface="Arial"/>
              </a:rPr>
              <a:t>S’aplica com a tractament principal del càncer de pulmó o en combinació amb altres teràpies, com la cirurgia o la radioteràpia.</a:t>
            </a:r>
          </a:p>
          <a:p>
            <a:pPr lvl="0">
              <a:spcBef>
                <a:spcPts val="0"/>
              </a:spcBef>
              <a:buNone/>
            </a:pPr>
            <a:r>
              <a:rPr lang="ca" sz="1600">
                <a:solidFill>
                  <a:srgbClr val="000000"/>
                </a:solidFill>
                <a:highlight>
                  <a:srgbClr val="FFFFFF"/>
                </a:highlight>
                <a:latin typeface="Arial"/>
                <a:ea typeface="Arial"/>
                <a:cs typeface="Arial"/>
                <a:sym typeface="Arial"/>
              </a:rPr>
              <a:t>La quimioteràpia pot ser per via endovenosa o per via oral. Aquesta s’administra en cicles, de 4 a 6 cicles d’entre 21 i 28 dies cadascun generalment. Depenent dels medicaments.</a:t>
            </a:r>
          </a:p>
          <a:p>
            <a:pPr lvl="0">
              <a:spcBef>
                <a:spcPts val="0"/>
              </a:spcBef>
              <a:buNone/>
            </a:pPr>
            <a:r>
              <a:rPr lang="ca" sz="1600">
                <a:solidFill>
                  <a:srgbClr val="000000"/>
                </a:solidFill>
                <a:highlight>
                  <a:srgbClr val="FFFFFF"/>
                </a:highlight>
                <a:latin typeface="Arial"/>
                <a:ea typeface="Arial"/>
                <a:cs typeface="Arial"/>
                <a:sym typeface="Arial"/>
              </a:rPr>
              <a:t>Cada cicle té dos períodes: </a:t>
            </a:r>
          </a:p>
          <a:p>
            <a:pPr lvl="0">
              <a:spcBef>
                <a:spcPts val="0"/>
              </a:spcBef>
              <a:buNone/>
            </a:pPr>
            <a:r>
              <a:rPr lang="ca" sz="1600">
                <a:solidFill>
                  <a:srgbClr val="000000"/>
                </a:solidFill>
                <a:highlight>
                  <a:srgbClr val="FFFFFF"/>
                </a:highlight>
                <a:latin typeface="Arial"/>
                <a:ea typeface="Arial"/>
                <a:cs typeface="Arial"/>
                <a:sym typeface="Arial"/>
              </a:rPr>
              <a:t>Primer: l’administració del tractament											Segon: el temps de recuperació abans d’iniciar el cicle següent. </a:t>
            </a:r>
          </a:p>
          <a:p>
            <a:pPr lvl="0">
              <a:spcBef>
                <a:spcPts val="0"/>
              </a:spcBef>
              <a:buNone/>
            </a:pPr>
            <a:r>
              <a:rPr lang="ca" sz="1600">
                <a:solidFill>
                  <a:srgbClr val="000000"/>
                </a:solidFill>
                <a:latin typeface="Arial"/>
                <a:ea typeface="Arial"/>
                <a:cs typeface="Arial"/>
                <a:sym typeface="Arial"/>
              </a:rPr>
              <a:t>Efectes secundaris: </a:t>
            </a:r>
          </a:p>
          <a:p>
            <a:pPr lvl="0">
              <a:spcBef>
                <a:spcPts val="0"/>
              </a:spcBef>
              <a:buNone/>
            </a:pPr>
            <a:r>
              <a:rPr lang="ca" sz="1600">
                <a:solidFill>
                  <a:srgbClr val="000000"/>
                </a:solidFill>
                <a:latin typeface="Arial"/>
                <a:ea typeface="Arial"/>
                <a:cs typeface="Arial"/>
                <a:sym typeface="Arial"/>
              </a:rPr>
              <a:t>Pot afectar la les cèl·lules sanes, pèrdua de cabell, pèrdua de gana, 				nàusees, vomits, diarrea, dificultats per empassar o nafres als llavis i a la boca.</a:t>
            </a:r>
          </a:p>
        </p:txBody>
      </p:sp>
      <p:pic>
        <p:nvPicPr>
          <p:cNvPr id="110" name="Shape 110"/>
          <p:cNvPicPr preferRelativeResize="0"/>
          <p:nvPr/>
        </p:nvPicPr>
        <p:blipFill>
          <a:blip r:embed="rId3">
            <a:alphaModFix/>
          </a:blip>
          <a:stretch>
            <a:fillRect/>
          </a:stretch>
        </p:blipFill>
        <p:spPr>
          <a:xfrm>
            <a:off x="6672550" y="2123775"/>
            <a:ext cx="1732525" cy="209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